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Nunito"/>
      <p:regular r:id="rId26"/>
      <p:bold r:id="rId27"/>
      <p:italic r:id="rId28"/>
      <p:boldItalic r:id="rId29"/>
    </p:embeddedFont>
    <p:embeddedFont>
      <p:font typeface="Maven Pro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avenPro-bold.fntdata"/><Relationship Id="rId30" Type="http://schemas.openxmlformats.org/officeDocument/2006/relationships/font" Target="fonts/MavenPr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gif>
</file>

<file path=ppt/media/image13.png>
</file>

<file path=ppt/media/image14.jpg>
</file>

<file path=ppt/media/image15.jpg>
</file>

<file path=ppt/media/image16.png>
</file>

<file path=ppt/media/image17.gif>
</file>

<file path=ppt/media/image18.gif>
</file>

<file path=ppt/media/image2.png>
</file>

<file path=ppt/media/image3.jpg>
</file>

<file path=ppt/media/image4.gif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94ed1ceb0a_2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94ed1ceb0a_2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93429afd6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93429afd6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93429afd67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93429afd67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94ed1ceb0a_2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94ed1ceb0a_2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93429afd67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93429afd67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93429afd6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93429afd6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3429afd6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3429afd6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4bbde7b7b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4bbde7b7b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94d9fa5e07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94d9fa5e07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94ed1ceb0a_2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94ed1ceb0a_2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94d9fa5e07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94d9fa5e07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94d9fa5e07_0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94d9fa5e07_0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94ed1ceb0a_2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94ed1ceb0a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94ed1ceb0a_2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94ed1ceb0a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94ed1ceb0a_2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94ed1ceb0a_2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e137851e0db0.ngrok.io/" TargetMode="External"/><Relationship Id="rId4" Type="http://schemas.openxmlformats.org/officeDocument/2006/relationships/image" Target="../media/image1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Analysis of Email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Mayur Kanojia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Sneha 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Kum Somi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2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Vectorizing</a:t>
            </a:r>
            <a:endParaRPr/>
          </a:p>
        </p:txBody>
      </p:sp>
      <p:pic>
        <p:nvPicPr>
          <p:cNvPr id="368" name="Google Shape;3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585175"/>
            <a:ext cx="7010050" cy="3045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3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Vectorizing</a:t>
            </a:r>
            <a:endParaRPr/>
          </a:p>
        </p:txBody>
      </p:sp>
      <p:sp>
        <p:nvSpPr>
          <p:cNvPr id="374" name="Google Shape;374;p23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75" name="Google Shape;3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8275" y="1939900"/>
            <a:ext cx="7305101" cy="25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4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Vectorizing</a:t>
            </a:r>
            <a:endParaRPr/>
          </a:p>
        </p:txBody>
      </p:sp>
      <p:sp>
        <p:nvSpPr>
          <p:cNvPr id="381" name="Google Shape;381;p24"/>
          <p:cNvSpPr txBox="1"/>
          <p:nvPr>
            <p:ph idx="1" type="body"/>
          </p:nvPr>
        </p:nvSpPr>
        <p:spPr>
          <a:xfrm>
            <a:off x="530850" y="1813450"/>
            <a:ext cx="3312000" cy="17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ocument containing 100 words wherein the word 'Cauvery' appears 3 times.</a:t>
            </a:r>
            <a:br>
              <a:rPr lang="en"/>
            </a:br>
            <a:r>
              <a:rPr lang="en"/>
              <a:t>The term frequency (tf) for </a:t>
            </a:r>
            <a:r>
              <a:rPr lang="en"/>
              <a:t>'</a:t>
            </a:r>
            <a:r>
              <a:rPr lang="en"/>
              <a:t>Cauvery</a:t>
            </a:r>
            <a:r>
              <a:rPr lang="en"/>
              <a:t>' is then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TF = (3 / 100) = 0.03.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24"/>
          <p:cNvSpPr txBox="1"/>
          <p:nvPr/>
        </p:nvSpPr>
        <p:spPr>
          <a:xfrm>
            <a:off x="4695300" y="1775975"/>
            <a:ext cx="3845700" cy="16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Now, assume we have 10 million documents and the word 'Cauvery' appears in 1000 of these. Then, the inverse document frequency (idf) is calculated as </a:t>
            </a:r>
            <a:b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</a:br>
            <a:b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b="1"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IDF = log(10,000,000 / 1,000) = 4.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3" name="Google Shape;383;p24"/>
          <p:cNvSpPr txBox="1"/>
          <p:nvPr/>
        </p:nvSpPr>
        <p:spPr>
          <a:xfrm>
            <a:off x="3407850" y="4035250"/>
            <a:ext cx="2328300" cy="9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Nunito"/>
                <a:ea typeface="Nunito"/>
                <a:cs typeface="Nunito"/>
                <a:sym typeface="Nunito"/>
              </a:rPr>
              <a:t>TF-IDF = 0.03 * 4 = 0.12.</a:t>
            </a:r>
            <a:endParaRPr b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5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</p:txBody>
      </p:sp>
      <p:pic>
        <p:nvPicPr>
          <p:cNvPr id="389" name="Google Shape;3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0300" y="1383375"/>
            <a:ext cx="4223400" cy="3161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6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Elbow Method</a:t>
            </a:r>
            <a:endParaRPr/>
          </a:p>
        </p:txBody>
      </p:sp>
      <p:sp>
        <p:nvSpPr>
          <p:cNvPr id="395" name="Google Shape;395;p26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            tyuj</a:t>
            </a:r>
            <a:endParaRPr/>
          </a:p>
        </p:txBody>
      </p:sp>
      <p:pic>
        <p:nvPicPr>
          <p:cNvPr id="396" name="Google Shape;3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675" y="2069700"/>
            <a:ext cx="3267125" cy="242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853" y="2069700"/>
            <a:ext cx="3794872" cy="242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7"/>
          <p:cNvSpPr txBox="1"/>
          <p:nvPr>
            <p:ph type="title"/>
          </p:nvPr>
        </p:nvSpPr>
        <p:spPr>
          <a:xfrm>
            <a:off x="1303800" y="598575"/>
            <a:ext cx="51255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Output</a:t>
            </a:r>
            <a:endParaRPr/>
          </a:p>
        </p:txBody>
      </p:sp>
      <p:pic>
        <p:nvPicPr>
          <p:cNvPr id="403" name="Google Shape;40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0200" y="1208530"/>
            <a:ext cx="5649851" cy="375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8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Demo</a:t>
            </a:r>
            <a:endParaRPr/>
          </a:p>
        </p:txBody>
      </p:sp>
      <p:sp>
        <p:nvSpPr>
          <p:cNvPr id="409" name="Google Shape;409;p28"/>
          <p:cNvSpPr txBox="1"/>
          <p:nvPr>
            <p:ph idx="1" type="body"/>
          </p:nvPr>
        </p:nvSpPr>
        <p:spPr>
          <a:xfrm>
            <a:off x="4935300" y="341475"/>
            <a:ext cx="4208700" cy="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Demo URL :- </a:t>
            </a: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https://e137851e0db0.ngrok.io</a:t>
            </a:r>
            <a:endParaRPr sz="14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0" name="Google Shape;41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8500" y="1231750"/>
            <a:ext cx="6940347" cy="375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874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Text Data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33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860150"/>
            <a:ext cx="2733876" cy="2671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4"/>
          <p:cNvSpPr txBox="1"/>
          <p:nvPr/>
        </p:nvSpPr>
        <p:spPr>
          <a:xfrm>
            <a:off x="2427650" y="2117275"/>
            <a:ext cx="12636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This is a beautiful day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87" name="Google Shape;2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3300" y="1795800"/>
            <a:ext cx="4038600" cy="273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Feature Selection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93" name="Google Shape;2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0875" y="1430000"/>
            <a:ext cx="1803425" cy="148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6350" y="3245150"/>
            <a:ext cx="7526801" cy="1355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15"/>
          <p:cNvSpPr txBox="1"/>
          <p:nvPr/>
        </p:nvSpPr>
        <p:spPr>
          <a:xfrm>
            <a:off x="1019825" y="2726950"/>
            <a:ext cx="24831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Pre-processing: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775" y="70325"/>
            <a:ext cx="8923525" cy="494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NLP Process</a:t>
            </a:r>
            <a:endParaRPr>
              <a:solidFill>
                <a:srgbClr val="000000"/>
              </a:solidFill>
            </a:endParaRPr>
          </a:p>
        </p:txBody>
      </p:sp>
      <p:grpSp>
        <p:nvGrpSpPr>
          <p:cNvPr id="308" name="Google Shape;308;p17"/>
          <p:cNvGrpSpPr/>
          <p:nvPr/>
        </p:nvGrpSpPr>
        <p:grpSpPr>
          <a:xfrm>
            <a:off x="6254516" y="1318143"/>
            <a:ext cx="2604522" cy="2460300"/>
            <a:chOff x="6254516" y="1318143"/>
            <a:chExt cx="2604522" cy="2460300"/>
          </a:xfrm>
        </p:grpSpPr>
        <p:sp>
          <p:nvSpPr>
            <p:cNvPr id="309" name="Google Shape;309;p17"/>
            <p:cNvSpPr/>
            <p:nvPr/>
          </p:nvSpPr>
          <p:spPr>
            <a:xfrm rot="2700000">
              <a:off x="7239866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644396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9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1" name="Google Shape;311;p17"/>
            <p:cNvSpPr txBox="1"/>
            <p:nvPr/>
          </p:nvSpPr>
          <p:spPr>
            <a:xfrm rot="-2700000">
              <a:off x="6375763" y="2297099"/>
              <a:ext cx="2378424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Vectorizing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2" name="Google Shape;312;p17"/>
            <p:cNvSpPr txBox="1"/>
            <p:nvPr/>
          </p:nvSpPr>
          <p:spPr>
            <a:xfrm rot="-2700000">
              <a:off x="6788358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3" name="Google Shape;313;p17"/>
          <p:cNvGrpSpPr/>
          <p:nvPr/>
        </p:nvGrpSpPr>
        <p:grpSpPr>
          <a:xfrm>
            <a:off x="4761418" y="1318143"/>
            <a:ext cx="2604522" cy="2460300"/>
            <a:chOff x="4761418" y="1318143"/>
            <a:chExt cx="2604522" cy="2460300"/>
          </a:xfrm>
        </p:grpSpPr>
        <p:sp>
          <p:nvSpPr>
            <p:cNvPr id="314" name="Google Shape;314;p17"/>
            <p:cNvSpPr/>
            <p:nvPr/>
          </p:nvSpPr>
          <p:spPr>
            <a:xfrm rot="2700000">
              <a:off x="5746767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4950863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9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6" name="Google Shape;316;p17"/>
            <p:cNvSpPr txBox="1"/>
            <p:nvPr/>
          </p:nvSpPr>
          <p:spPr>
            <a:xfrm rot="-2700000">
              <a:off x="48964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Stemming &amp; Lemmatization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7" name="Google Shape;317;p17"/>
            <p:cNvSpPr txBox="1"/>
            <p:nvPr/>
          </p:nvSpPr>
          <p:spPr>
            <a:xfrm rot="-2700000">
              <a:off x="5295260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8" name="Google Shape;318;p17"/>
          <p:cNvGrpSpPr/>
          <p:nvPr/>
        </p:nvGrpSpPr>
        <p:grpSpPr>
          <a:xfrm>
            <a:off x="3269751" y="1318143"/>
            <a:ext cx="2604522" cy="2460300"/>
            <a:chOff x="3269751" y="1318143"/>
            <a:chExt cx="2604522" cy="2460300"/>
          </a:xfrm>
        </p:grpSpPr>
        <p:sp>
          <p:nvSpPr>
            <p:cNvPr id="319" name="Google Shape;319;p17"/>
            <p:cNvSpPr/>
            <p:nvPr/>
          </p:nvSpPr>
          <p:spPr>
            <a:xfrm rot="2700000">
              <a:off x="4255100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7"/>
            <p:cNvSpPr/>
            <p:nvPr/>
          </p:nvSpPr>
          <p:spPr>
            <a:xfrm>
              <a:off x="3459197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9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1" name="Google Shape;321;p17"/>
            <p:cNvSpPr txBox="1"/>
            <p:nvPr/>
          </p:nvSpPr>
          <p:spPr>
            <a:xfrm rot="-2700000">
              <a:off x="34047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Removing Stopwords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2" name="Google Shape;322;p17"/>
            <p:cNvSpPr txBox="1"/>
            <p:nvPr/>
          </p:nvSpPr>
          <p:spPr>
            <a:xfrm rot="-2700000">
              <a:off x="3803593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3" name="Google Shape;323;p17"/>
          <p:cNvGrpSpPr/>
          <p:nvPr/>
        </p:nvGrpSpPr>
        <p:grpSpPr>
          <a:xfrm>
            <a:off x="1776626" y="1318143"/>
            <a:ext cx="2604522" cy="2460300"/>
            <a:chOff x="1776626" y="1318143"/>
            <a:chExt cx="2604522" cy="2460300"/>
          </a:xfrm>
        </p:grpSpPr>
        <p:grpSp>
          <p:nvGrpSpPr>
            <p:cNvPr id="324" name="Google Shape;324;p17"/>
            <p:cNvGrpSpPr/>
            <p:nvPr/>
          </p:nvGrpSpPr>
          <p:grpSpPr>
            <a:xfrm>
              <a:off x="1776626" y="1318143"/>
              <a:ext cx="2604522" cy="2460300"/>
              <a:chOff x="1776626" y="1318143"/>
              <a:chExt cx="2604522" cy="2460300"/>
            </a:xfrm>
          </p:grpSpPr>
          <p:sp>
            <p:nvSpPr>
              <p:cNvPr id="325" name="Google Shape;325;p17"/>
              <p:cNvSpPr/>
              <p:nvPr/>
            </p:nvSpPr>
            <p:spPr>
              <a:xfrm rot="2700000">
                <a:off x="2761975" y="1053398"/>
                <a:ext cx="489601" cy="2989789"/>
              </a:xfrm>
              <a:prstGeom prst="roundRect">
                <a:avLst>
                  <a:gd fmla="val 50000" name="adj"/>
                </a:avLst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17"/>
              <p:cNvSpPr txBox="1"/>
              <p:nvPr/>
            </p:nvSpPr>
            <p:spPr>
              <a:xfrm rot="-2700000">
                <a:off x="1899549" y="2297849"/>
                <a:ext cx="2376303" cy="3428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1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Tokenization</a:t>
                </a:r>
                <a:endParaRPr b="1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27" name="Google Shape;327;p17"/>
              <p:cNvSpPr txBox="1"/>
              <p:nvPr/>
            </p:nvSpPr>
            <p:spPr>
              <a:xfrm rot="-2700000">
                <a:off x="2310468" y="2571061"/>
                <a:ext cx="2242660" cy="4425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t/>
                </a:r>
                <a:endParaRPr b="1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28" name="Google Shape;328;p17"/>
            <p:cNvSpPr/>
            <p:nvPr/>
          </p:nvSpPr>
          <p:spPr>
            <a:xfrm>
              <a:off x="196607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9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9" name="Google Shape;329;p17"/>
          <p:cNvGrpSpPr/>
          <p:nvPr/>
        </p:nvGrpSpPr>
        <p:grpSpPr>
          <a:xfrm>
            <a:off x="284959" y="1318143"/>
            <a:ext cx="2604522" cy="2460300"/>
            <a:chOff x="284959" y="1318143"/>
            <a:chExt cx="2604522" cy="2460300"/>
          </a:xfrm>
        </p:grpSpPr>
        <p:sp>
          <p:nvSpPr>
            <p:cNvPr id="330" name="Google Shape;330;p17"/>
            <p:cNvSpPr/>
            <p:nvPr/>
          </p:nvSpPr>
          <p:spPr>
            <a:xfrm rot="2700000">
              <a:off x="1270309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7"/>
            <p:cNvSpPr/>
            <p:nvPr/>
          </p:nvSpPr>
          <p:spPr>
            <a:xfrm>
              <a:off x="472955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9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2" name="Google Shape;332;p17"/>
            <p:cNvSpPr txBox="1"/>
            <p:nvPr/>
          </p:nvSpPr>
          <p:spPr>
            <a:xfrm rot="-2700000">
              <a:off x="414317" y="2300549"/>
              <a:ext cx="2368666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Remove Punctuation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3" name="Google Shape;333;p17"/>
            <p:cNvSpPr txBox="1"/>
            <p:nvPr/>
          </p:nvSpPr>
          <p:spPr>
            <a:xfrm rot="-2700000">
              <a:off x="818801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8"/>
          <p:cNvSpPr txBox="1"/>
          <p:nvPr>
            <p:ph type="title"/>
          </p:nvPr>
        </p:nvSpPr>
        <p:spPr>
          <a:xfrm>
            <a:off x="1303800" y="598575"/>
            <a:ext cx="60399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Removing Punctuation</a:t>
            </a:r>
            <a:endParaRPr/>
          </a:p>
        </p:txBody>
      </p:sp>
      <p:sp>
        <p:nvSpPr>
          <p:cNvPr id="339" name="Google Shape;339;p18"/>
          <p:cNvSpPr txBox="1"/>
          <p:nvPr>
            <p:ph idx="1" type="body"/>
          </p:nvPr>
        </p:nvSpPr>
        <p:spPr>
          <a:xfrm>
            <a:off x="1303800" y="2039325"/>
            <a:ext cx="6391200" cy="24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rt</a:t>
            </a:r>
            <a:endParaRPr/>
          </a:p>
        </p:txBody>
      </p:sp>
      <p:pic>
        <p:nvPicPr>
          <p:cNvPr id="340" name="Google Shape;34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450" y="2001150"/>
            <a:ext cx="8665099" cy="208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Tokenization</a:t>
            </a:r>
            <a:endParaRPr/>
          </a:p>
        </p:txBody>
      </p:sp>
      <p:sp>
        <p:nvSpPr>
          <p:cNvPr id="346" name="Google Shape;346;p19"/>
          <p:cNvSpPr txBox="1"/>
          <p:nvPr>
            <p:ph idx="1" type="body"/>
          </p:nvPr>
        </p:nvSpPr>
        <p:spPr>
          <a:xfrm>
            <a:off x="1303800" y="1908725"/>
            <a:ext cx="6632400" cy="26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rt</a:t>
            </a:r>
            <a:endParaRPr/>
          </a:p>
        </p:txBody>
      </p:sp>
      <p:pic>
        <p:nvPicPr>
          <p:cNvPr id="347" name="Google Shape;3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600" y="1828500"/>
            <a:ext cx="7614800" cy="219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0"/>
          <p:cNvSpPr txBox="1"/>
          <p:nvPr>
            <p:ph type="title"/>
          </p:nvPr>
        </p:nvSpPr>
        <p:spPr>
          <a:xfrm>
            <a:off x="1303800" y="598575"/>
            <a:ext cx="64515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Removing Stopwords</a:t>
            </a:r>
            <a:endParaRPr/>
          </a:p>
        </p:txBody>
      </p:sp>
      <p:sp>
        <p:nvSpPr>
          <p:cNvPr id="353" name="Google Shape;353;p20"/>
          <p:cNvSpPr txBox="1"/>
          <p:nvPr>
            <p:ph idx="1" type="body"/>
          </p:nvPr>
        </p:nvSpPr>
        <p:spPr>
          <a:xfrm>
            <a:off x="1303800" y="2309675"/>
            <a:ext cx="63813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ert</a:t>
            </a:r>
            <a:endParaRPr/>
          </a:p>
        </p:txBody>
      </p:sp>
      <p:pic>
        <p:nvPicPr>
          <p:cNvPr id="354" name="Google Shape;3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575" y="2051525"/>
            <a:ext cx="8166850" cy="20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2C4C9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1"/>
          <p:cNvSpPr txBox="1"/>
          <p:nvPr>
            <p:ph type="title"/>
          </p:nvPr>
        </p:nvSpPr>
        <p:spPr>
          <a:xfrm>
            <a:off x="1303800" y="598575"/>
            <a:ext cx="655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Stemming and Lemmatization</a:t>
            </a:r>
            <a:endParaRPr/>
          </a:p>
        </p:txBody>
      </p:sp>
      <p:pic>
        <p:nvPicPr>
          <p:cNvPr id="360" name="Google Shape;3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4725" y="1147277"/>
            <a:ext cx="5042000" cy="127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713" y="2495550"/>
            <a:ext cx="4986077" cy="127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4725" y="3880525"/>
            <a:ext cx="4865275" cy="119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